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64" r:id="rId3"/>
    <p:sldId id="263" r:id="rId4"/>
    <p:sldId id="258" r:id="rId5"/>
    <p:sldId id="260" r:id="rId6"/>
    <p:sldId id="259" r:id="rId7"/>
    <p:sldId id="261" r:id="rId8"/>
    <p:sldId id="262" r:id="rId9"/>
    <p:sldId id="257" r:id="rId10"/>
    <p:sldId id="267" r:id="rId11"/>
    <p:sldId id="265" r:id="rId12"/>
    <p:sldId id="270" r:id="rId13"/>
    <p:sldId id="276" r:id="rId14"/>
    <p:sldId id="266" r:id="rId15"/>
    <p:sldId id="278" r:id="rId16"/>
    <p:sldId id="280" r:id="rId17"/>
    <p:sldId id="272" r:id="rId18"/>
    <p:sldId id="273" r:id="rId19"/>
    <p:sldId id="274" r:id="rId20"/>
    <p:sldId id="279" r:id="rId21"/>
    <p:sldId id="281" r:id="rId22"/>
    <p:sldId id="275" r:id="rId23"/>
    <p:sldId id="282" r:id="rId24"/>
    <p:sldId id="283" r:id="rId25"/>
    <p:sldId id="268" r:id="rId26"/>
    <p:sldId id="277" r:id="rId27"/>
    <p:sldId id="284" r:id="rId28"/>
    <p:sldId id="26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2" d="100"/>
          <a:sy n="102" d="100"/>
        </p:scale>
        <p:origin x="-1188"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8072F3-2C60-A741-88A1-D0112F0B632B}" type="datetimeFigureOut">
              <a:rPr lang="en-US" smtClean="0"/>
              <a:t>2/11/2013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0FFB2-AC44-E042-A59B-EE1C93DF7C01}" type="slidenum">
              <a:rPr lang="en-US" smtClean="0"/>
              <a:t>‹#›</a:t>
            </a:fld>
            <a:endParaRPr lang="en-US"/>
          </a:p>
        </p:txBody>
      </p:sp>
    </p:spTree>
    <p:extLst>
      <p:ext uri="{BB962C8B-B14F-4D97-AF65-F5344CB8AC3E}">
        <p14:creationId xmlns:p14="http://schemas.microsoft.com/office/powerpoint/2010/main" val="229192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a:t>
            </a:fld>
            <a:endParaRPr lang="en-US"/>
          </a:p>
        </p:txBody>
      </p:sp>
    </p:spTree>
    <p:extLst>
      <p:ext uri="{BB962C8B-B14F-4D97-AF65-F5344CB8AC3E}">
        <p14:creationId xmlns:p14="http://schemas.microsoft.com/office/powerpoint/2010/main" val="2106362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p>
          <a:p>
            <a:r>
              <a:rPr lang="en-US" dirty="0" smtClean="0"/>
              <a:t>The </a:t>
            </a:r>
            <a:r>
              <a:rPr lang="en-US" dirty="0" smtClean="0"/>
              <a:t>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10</a:t>
            </a:fld>
            <a:endParaRPr lang="en-US"/>
          </a:p>
        </p:txBody>
      </p:sp>
    </p:spTree>
    <p:extLst>
      <p:ext uri="{BB962C8B-B14F-4D97-AF65-F5344CB8AC3E}">
        <p14:creationId xmlns:p14="http://schemas.microsoft.com/office/powerpoint/2010/main" val="363358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Eric</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11</a:t>
            </a:fld>
            <a:endParaRPr lang="en-US"/>
          </a:p>
        </p:txBody>
      </p:sp>
    </p:spTree>
    <p:extLst>
      <p:ext uri="{BB962C8B-B14F-4D97-AF65-F5344CB8AC3E}">
        <p14:creationId xmlns:p14="http://schemas.microsoft.com/office/powerpoint/2010/main" val="3745380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Eric</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12</a:t>
            </a:fld>
            <a:endParaRPr lang="en-US"/>
          </a:p>
        </p:txBody>
      </p:sp>
    </p:spTree>
    <p:extLst>
      <p:ext uri="{BB962C8B-B14F-4D97-AF65-F5344CB8AC3E}">
        <p14:creationId xmlns:p14="http://schemas.microsoft.com/office/powerpoint/2010/main" val="1843148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Eric</a:t>
            </a:r>
          </a:p>
          <a:p>
            <a:r>
              <a:rPr lang="en-US" dirty="0" smtClean="0"/>
              <a:t>Stereoscopic </a:t>
            </a:r>
            <a:r>
              <a:rPr lang="en-US" dirty="0" smtClean="0"/>
              <a:t>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13</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14</a:t>
            </a:fld>
            <a:endParaRPr lang="en-US"/>
          </a:p>
        </p:txBody>
      </p:sp>
    </p:spTree>
    <p:extLst>
      <p:ext uri="{BB962C8B-B14F-4D97-AF65-F5344CB8AC3E}">
        <p14:creationId xmlns:p14="http://schemas.microsoft.com/office/powerpoint/2010/main" val="4180405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15</a:t>
            </a:fld>
            <a:endParaRPr lang="en-US"/>
          </a:p>
        </p:txBody>
      </p:sp>
    </p:spTree>
    <p:extLst>
      <p:ext uri="{BB962C8B-B14F-4D97-AF65-F5344CB8AC3E}">
        <p14:creationId xmlns:p14="http://schemas.microsoft.com/office/powerpoint/2010/main" val="2614692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16</a:t>
            </a:fld>
            <a:endParaRPr lang="en-US"/>
          </a:p>
        </p:txBody>
      </p:sp>
    </p:spTree>
    <p:extLst>
      <p:ext uri="{BB962C8B-B14F-4D97-AF65-F5344CB8AC3E}">
        <p14:creationId xmlns:p14="http://schemas.microsoft.com/office/powerpoint/2010/main" val="274782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17</a:t>
            </a:fld>
            <a:endParaRPr lang="en-US"/>
          </a:p>
        </p:txBody>
      </p:sp>
    </p:spTree>
    <p:extLst>
      <p:ext uri="{BB962C8B-B14F-4D97-AF65-F5344CB8AC3E}">
        <p14:creationId xmlns:p14="http://schemas.microsoft.com/office/powerpoint/2010/main" val="27565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18</a:t>
            </a:fld>
            <a:endParaRPr lang="en-US"/>
          </a:p>
        </p:txBody>
      </p:sp>
    </p:spTree>
    <p:extLst>
      <p:ext uri="{BB962C8B-B14F-4D97-AF65-F5344CB8AC3E}">
        <p14:creationId xmlns:p14="http://schemas.microsoft.com/office/powerpoint/2010/main" val="2386963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Laura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19</a:t>
            </a:fld>
            <a:endParaRPr lang="en-US"/>
          </a:p>
        </p:txBody>
      </p:sp>
    </p:spTree>
    <p:extLst>
      <p:ext uri="{BB962C8B-B14F-4D97-AF65-F5344CB8AC3E}">
        <p14:creationId xmlns:p14="http://schemas.microsoft.com/office/powerpoint/2010/main" val="144361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p>
          <a:p>
            <a:r>
              <a:rPr lang="en-US" dirty="0" smtClean="0"/>
              <a:t>3D</a:t>
            </a:r>
            <a:r>
              <a:rPr lang="en-US" baseline="0" dirty="0" smtClean="0"/>
              <a:t> </a:t>
            </a:r>
            <a:r>
              <a:rPr lang="en-US" baseline="0" dirty="0" err="1" smtClean="0"/>
              <a:t>modelling</a:t>
            </a:r>
            <a:r>
              <a:rPr lang="en-US" baseline="0" dirty="0" smtClean="0"/>
              <a:t> is a popular application of depth mapping, even more popular with the advent of DIY 3D printers, such as the </a:t>
            </a:r>
            <a:r>
              <a:rPr lang="en-US" baseline="0" dirty="0" err="1" smtClean="0"/>
              <a:t>Reprap</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AC0FFB2-AC44-E042-A59B-EE1C93DF7C01}" type="slidenum">
              <a:rPr lang="en-US" smtClean="0"/>
              <a:t>2</a:t>
            </a:fld>
            <a:endParaRPr lang="en-US"/>
          </a:p>
        </p:txBody>
      </p:sp>
    </p:spTree>
    <p:extLst>
      <p:ext uri="{BB962C8B-B14F-4D97-AF65-F5344CB8AC3E}">
        <p14:creationId xmlns:p14="http://schemas.microsoft.com/office/powerpoint/2010/main" val="3626211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Laura</a:t>
            </a:r>
          </a:p>
          <a:p>
            <a:r>
              <a:rPr lang="en-US" dirty="0" smtClean="0"/>
              <a:t>Picked up spots</a:t>
            </a:r>
            <a:r>
              <a:rPr lang="en-US" baseline="0" dirty="0" smtClean="0"/>
              <a:t> on coffee mug, edges of letters on box and party hat</a:t>
            </a:r>
          </a:p>
          <a:p>
            <a:r>
              <a:rPr lang="en-US" baseline="0" dirty="0" smtClean="0"/>
              <a:t>It is clear that template matching doesn’t work well because the matches are completely scattered</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20</a:t>
            </a:fld>
            <a:endParaRPr lang="en-US"/>
          </a:p>
        </p:txBody>
      </p:sp>
    </p:spTree>
    <p:extLst>
      <p:ext uri="{BB962C8B-B14F-4D97-AF65-F5344CB8AC3E}">
        <p14:creationId xmlns:p14="http://schemas.microsoft.com/office/powerpoint/2010/main" val="1389165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Laura</a:t>
            </a:r>
          </a:p>
          <a:p>
            <a:r>
              <a:rPr lang="en-US" dirty="0" smtClean="0"/>
              <a:t>Plenty of good matches, but you can see many outlier</a:t>
            </a:r>
            <a:r>
              <a:rPr lang="en-US" baseline="0" dirty="0" smtClean="0"/>
              <a:t> points (long distances)</a:t>
            </a:r>
          </a:p>
          <a:p>
            <a:r>
              <a:rPr lang="en-US" baseline="0" dirty="0" smtClean="0"/>
              <a:t>Result of using a greedy algorithm to choose a corresponding point, or the actual corresponding corner was not detected</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21</a:t>
            </a:fld>
            <a:endParaRPr lang="en-US"/>
          </a:p>
        </p:txBody>
      </p:sp>
    </p:spTree>
    <p:extLst>
      <p:ext uri="{BB962C8B-B14F-4D97-AF65-F5344CB8AC3E}">
        <p14:creationId xmlns:p14="http://schemas.microsoft.com/office/powerpoint/2010/main" val="1175645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22</a:t>
            </a:fld>
            <a:endParaRPr lang="en-US"/>
          </a:p>
        </p:txBody>
      </p:sp>
    </p:spTree>
    <p:extLst>
      <p:ext uri="{BB962C8B-B14F-4D97-AF65-F5344CB8AC3E}">
        <p14:creationId xmlns:p14="http://schemas.microsoft.com/office/powerpoint/2010/main" val="227493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23</a:t>
            </a:fld>
            <a:endParaRPr lang="en-US"/>
          </a:p>
        </p:txBody>
      </p:sp>
    </p:spTree>
    <p:extLst>
      <p:ext uri="{BB962C8B-B14F-4D97-AF65-F5344CB8AC3E}">
        <p14:creationId xmlns:p14="http://schemas.microsoft.com/office/powerpoint/2010/main" val="2510482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24</a:t>
            </a:fld>
            <a:endParaRPr lang="en-US"/>
          </a:p>
        </p:txBody>
      </p:sp>
    </p:spTree>
    <p:extLst>
      <p:ext uri="{BB962C8B-B14F-4D97-AF65-F5344CB8AC3E}">
        <p14:creationId xmlns:p14="http://schemas.microsoft.com/office/powerpoint/2010/main" val="1862556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Laura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25</a:t>
            </a:fld>
            <a:endParaRPr lang="en-US"/>
          </a:p>
        </p:txBody>
      </p:sp>
    </p:spTree>
    <p:extLst>
      <p:ext uri="{BB962C8B-B14F-4D97-AF65-F5344CB8AC3E}">
        <p14:creationId xmlns:p14="http://schemas.microsoft.com/office/powerpoint/2010/main" val="427502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Laura</a:t>
            </a:r>
          </a:p>
          <a:p>
            <a:r>
              <a:rPr lang="en-US" dirty="0" smtClean="0"/>
              <a:t>Use</a:t>
            </a:r>
            <a:r>
              <a:rPr lang="en-US" baseline="0" dirty="0" smtClean="0"/>
              <a:t> </a:t>
            </a:r>
            <a:r>
              <a:rPr lang="en-US" baseline="0" dirty="0" smtClean="0"/>
              <a:t>to talk about lack of texture.</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26</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Laura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27</a:t>
            </a:fld>
            <a:endParaRPr lang="en-US"/>
          </a:p>
        </p:txBody>
      </p:sp>
    </p:spTree>
    <p:extLst>
      <p:ext uri="{BB962C8B-B14F-4D97-AF65-F5344CB8AC3E}">
        <p14:creationId xmlns:p14="http://schemas.microsoft.com/office/powerpoint/2010/main" val="427502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p>
          <a:p>
            <a:r>
              <a:rPr lang="en-US" dirty="0" smtClean="0"/>
              <a:t>“</a:t>
            </a:r>
            <a:r>
              <a:rPr lang="en-US" dirty="0" smtClean="0"/>
              <a:t>Scanning” a physical</a:t>
            </a:r>
            <a:r>
              <a:rPr lang="en-US" baseline="0" dirty="0" smtClean="0"/>
              <a:t> 3D object can use an apparatus like such, which spins the object around while shining a laser on it</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3</a:t>
            </a:fld>
            <a:endParaRPr lang="en-US"/>
          </a:p>
        </p:txBody>
      </p:sp>
    </p:spTree>
    <p:extLst>
      <p:ext uri="{BB962C8B-B14F-4D97-AF65-F5344CB8AC3E}">
        <p14:creationId xmlns:p14="http://schemas.microsoft.com/office/powerpoint/2010/main" val="3843453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p>
          <a:p>
            <a:r>
              <a:rPr lang="en-US" dirty="0" smtClean="0"/>
              <a:t>3D </a:t>
            </a:r>
            <a:r>
              <a:rPr lang="en-US" dirty="0" smtClean="0"/>
              <a:t>movies are becoming</a:t>
            </a:r>
            <a:r>
              <a:rPr lang="en-US" baseline="0" dirty="0" smtClean="0"/>
              <a:t> more and more popular</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4</a:t>
            </a:fld>
            <a:endParaRPr lang="en-US"/>
          </a:p>
        </p:txBody>
      </p:sp>
    </p:spTree>
    <p:extLst>
      <p:ext uri="{BB962C8B-B14F-4D97-AF65-F5344CB8AC3E}">
        <p14:creationId xmlns:p14="http://schemas.microsoft.com/office/powerpoint/2010/main" val="626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p>
          <a:p>
            <a:r>
              <a:rPr lang="en-US" dirty="0" smtClean="0"/>
              <a:t>The </a:t>
            </a:r>
            <a:r>
              <a:rPr lang="en-US" dirty="0" smtClean="0"/>
              <a:t>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5</a:t>
            </a:fld>
            <a:endParaRPr lang="en-US"/>
          </a:p>
        </p:txBody>
      </p:sp>
    </p:spTree>
    <p:extLst>
      <p:ext uri="{BB962C8B-B14F-4D97-AF65-F5344CB8AC3E}">
        <p14:creationId xmlns:p14="http://schemas.microsoft.com/office/powerpoint/2010/main" val="3633584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p>
          <a:p>
            <a:r>
              <a:rPr lang="en-US" dirty="0" smtClean="0"/>
              <a:t>Xbox </a:t>
            </a:r>
            <a:r>
              <a:rPr lang="en-US" dirty="0" smtClean="0"/>
              <a:t>Kinect</a:t>
            </a:r>
            <a:r>
              <a:rPr lang="en-US" baseline="0" dirty="0" smtClean="0"/>
              <a:t> brings depth mapping to consumer applications to detect gestures and body movements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6</a:t>
            </a:fld>
            <a:endParaRPr lang="en-US"/>
          </a:p>
        </p:txBody>
      </p:sp>
    </p:spTree>
    <p:extLst>
      <p:ext uri="{BB962C8B-B14F-4D97-AF65-F5344CB8AC3E}">
        <p14:creationId xmlns:p14="http://schemas.microsoft.com/office/powerpoint/2010/main" val="516745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p>
          <a:p>
            <a:r>
              <a:rPr lang="en-US" dirty="0" smtClean="0"/>
              <a:t>They </a:t>
            </a:r>
            <a:r>
              <a:rPr lang="en-US" dirty="0" smtClean="0"/>
              <a:t>all generate depth information!</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7</a:t>
            </a:fld>
            <a:endParaRPr lang="en-US"/>
          </a:p>
        </p:txBody>
      </p:sp>
    </p:spTree>
    <p:extLst>
      <p:ext uri="{BB962C8B-B14F-4D97-AF65-F5344CB8AC3E}">
        <p14:creationId xmlns:p14="http://schemas.microsoft.com/office/powerpoint/2010/main" val="45671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p>
          <a:p>
            <a:r>
              <a:rPr lang="en-US" dirty="0" smtClean="0"/>
              <a:t>Light-based </a:t>
            </a:r>
            <a:r>
              <a:rPr lang="en-US" dirty="0" smtClean="0"/>
              <a:t>depth mapping, which shines a laser on a scene and</a:t>
            </a:r>
            <a:r>
              <a:rPr lang="en-US" baseline="0" dirty="0" smtClean="0"/>
              <a:t> measures how the scene responds to it (such as the size of the laser dots)</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8</a:t>
            </a:fld>
            <a:endParaRPr lang="en-US"/>
          </a:p>
        </p:txBody>
      </p:sp>
    </p:spTree>
    <p:extLst>
      <p:ext uri="{BB962C8B-B14F-4D97-AF65-F5344CB8AC3E}">
        <p14:creationId xmlns:p14="http://schemas.microsoft.com/office/powerpoint/2010/main" val="2962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p>
          <a:p>
            <a:r>
              <a:rPr lang="en-US" dirty="0" smtClean="0"/>
              <a:t>Stereoscopic </a:t>
            </a:r>
            <a:r>
              <a:rPr lang="en-US" dirty="0" smtClean="0"/>
              <a:t>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9</a:t>
            </a:fld>
            <a:endParaRPr lang="en-US"/>
          </a:p>
        </p:txBody>
      </p:sp>
    </p:spTree>
    <p:extLst>
      <p:ext uri="{BB962C8B-B14F-4D97-AF65-F5344CB8AC3E}">
        <p14:creationId xmlns:p14="http://schemas.microsoft.com/office/powerpoint/2010/main" val="3250149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BFFD06-119E-624E-A853-F5BDC5EA84F3}" type="datetimeFigureOut">
              <a:rPr lang="en-US" smtClean="0"/>
              <a:t>2/11/2013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BFFD06-119E-624E-A853-F5BDC5EA84F3}" type="datetimeFigureOut">
              <a:rPr lang="en-US" smtClean="0"/>
              <a:t>2/11/2013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FFD06-119E-624E-A853-F5BDC5EA84F3}" type="datetimeFigureOut">
              <a:rPr lang="en-US" smtClean="0"/>
              <a:t>2/11/2013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FFD06-119E-624E-A853-F5BDC5EA84F3}" type="datetimeFigureOut">
              <a:rPr lang="en-US" smtClean="0"/>
              <a:t>2/11/2013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253B1-6DA8-7249-9517-6138BA6C135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Stereoscopic Depth Mapping</a:t>
            </a:r>
            <a:endParaRPr lang="en-US" dirty="0"/>
          </a:p>
        </p:txBody>
      </p:sp>
      <p:sp>
        <p:nvSpPr>
          <p:cNvPr id="3" name="Subtitle 2"/>
          <p:cNvSpPr>
            <a:spLocks noGrp="1"/>
          </p:cNvSpPr>
          <p:nvPr>
            <p:ph type="subTitle" idx="1"/>
          </p:nvPr>
        </p:nvSpPr>
        <p:spPr>
          <a:xfrm>
            <a:off x="1371600" y="3886200"/>
            <a:ext cx="6400800" cy="2422204"/>
          </a:xfrm>
        </p:spPr>
        <p:txBody>
          <a:bodyPr>
            <a:normAutofit fontScale="92500" lnSpcReduction="20000"/>
          </a:bodyPr>
          <a:lstStyle/>
          <a:p>
            <a:r>
              <a:rPr lang="en-US" dirty="0" smtClean="0"/>
              <a:t>Eric Henderson, Nick Kamper, Laura Moss, James Savage</a:t>
            </a:r>
          </a:p>
          <a:p>
            <a:endParaRPr lang="en-US" dirty="0" smtClean="0"/>
          </a:p>
          <a:p>
            <a:r>
              <a:rPr lang="en-US" dirty="0" smtClean="0"/>
              <a:t>CSSE463 – Image Recognition</a:t>
            </a:r>
            <a:endParaRPr lang="en-US" dirty="0"/>
          </a:p>
        </p:txBody>
      </p:sp>
    </p:spTree>
    <p:extLst>
      <p:ext uri="{BB962C8B-B14F-4D97-AF65-F5344CB8AC3E}">
        <p14:creationId xmlns:p14="http://schemas.microsoft.com/office/powerpoint/2010/main" val="488451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8753" b="8753"/>
          <a:stretch>
            <a:fillRect/>
          </a:stretch>
        </p:blipFill>
        <p:spPr>
          <a:xfrm>
            <a:off x="979311" y="2328335"/>
            <a:ext cx="7360356" cy="4009496"/>
          </a:xfrm>
        </p:spPr>
      </p:pic>
      <p:sp>
        <p:nvSpPr>
          <p:cNvPr id="3" name="Title 2"/>
          <p:cNvSpPr>
            <a:spLocks noGrp="1"/>
          </p:cNvSpPr>
          <p:nvPr>
            <p:ph type="title"/>
          </p:nvPr>
        </p:nvSpPr>
        <p:spPr/>
        <p:txBody>
          <a:bodyPr>
            <a:normAutofit fontScale="90000"/>
          </a:bodyPr>
          <a:lstStyle/>
          <a:p>
            <a:r>
              <a:rPr lang="en-US" dirty="0"/>
              <a:t>Ways of Implementing Depth Mapping</a:t>
            </a:r>
            <a:br>
              <a:rPr lang="en-US" dirty="0"/>
            </a:br>
            <a:endParaRPr lang="en-US" dirty="0"/>
          </a:p>
        </p:txBody>
      </p:sp>
    </p:spTree>
    <p:extLst>
      <p:ext uri="{BB962C8B-B14F-4D97-AF65-F5344CB8AC3E}">
        <p14:creationId xmlns:p14="http://schemas.microsoft.com/office/powerpoint/2010/main" val="39778961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 I thought this was Image Recognition! </a:t>
            </a:r>
            <a:endParaRPr lang="en-US" dirty="0"/>
          </a:p>
        </p:txBody>
      </p:sp>
      <p:sp>
        <p:nvSpPr>
          <p:cNvPr id="3" name="Content Placeholder 2"/>
          <p:cNvSpPr>
            <a:spLocks noGrp="1"/>
          </p:cNvSpPr>
          <p:nvPr>
            <p:ph idx="1"/>
          </p:nvPr>
        </p:nvSpPr>
        <p:spPr>
          <a:xfrm>
            <a:off x="457200" y="2116667"/>
            <a:ext cx="8229600" cy="4009496"/>
          </a:xfrm>
        </p:spPr>
        <p:txBody>
          <a:bodyPr/>
          <a:lstStyle/>
          <a:p>
            <a:pPr>
              <a:lnSpc>
                <a:spcPct val="100000"/>
              </a:lnSpc>
            </a:pPr>
            <a:r>
              <a:rPr lang="en-US" dirty="0" smtClean="0"/>
              <a:t>Stereoscopic Depth Mapping </a:t>
            </a:r>
            <a:r>
              <a:rPr lang="en-US" sz="3600" b="1" dirty="0" smtClean="0"/>
              <a:t>is</a:t>
            </a:r>
            <a:r>
              <a:rPr lang="en-US" dirty="0" smtClean="0"/>
              <a:t> a computer vision problem</a:t>
            </a:r>
          </a:p>
          <a:p>
            <a:pPr>
              <a:lnSpc>
                <a:spcPct val="100000"/>
              </a:lnSpc>
            </a:pPr>
            <a:r>
              <a:rPr lang="en-US" dirty="0" smtClean="0"/>
              <a:t>However, we can apply image </a:t>
            </a:r>
            <a:r>
              <a:rPr lang="en-US" dirty="0"/>
              <a:t>r</a:t>
            </a:r>
            <a:r>
              <a:rPr lang="en-US" dirty="0" smtClean="0"/>
              <a:t>ecognition techniques to solve a few problems within stereoscopic depth mapping.</a:t>
            </a:r>
            <a:endParaRPr lang="en-US" dirty="0"/>
          </a:p>
        </p:txBody>
      </p:sp>
    </p:spTree>
    <p:extLst>
      <p:ext uri="{BB962C8B-B14F-4D97-AF65-F5344CB8AC3E}">
        <p14:creationId xmlns:p14="http://schemas.microsoft.com/office/powerpoint/2010/main" val="395785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Algorithm for Stereoscopic Depth Mapping</a:t>
            </a:r>
            <a:br>
              <a:rPr lang="en-US" dirty="0" smtClean="0"/>
            </a:br>
            <a:endParaRPr lang="en-US" dirty="0"/>
          </a:p>
        </p:txBody>
      </p:sp>
      <p:sp>
        <p:nvSpPr>
          <p:cNvPr id="3" name="Content Placeholder 2"/>
          <p:cNvSpPr>
            <a:spLocks noGrp="1"/>
          </p:cNvSpPr>
          <p:nvPr>
            <p:ph idx="1"/>
          </p:nvPr>
        </p:nvSpPr>
        <p:spPr>
          <a:xfrm>
            <a:off x="457200" y="2173111"/>
            <a:ext cx="8229600" cy="3953051"/>
          </a:xfrm>
        </p:spPr>
        <p:txBody>
          <a:bodyPr>
            <a:normAutofit/>
          </a:bodyPr>
          <a:lstStyle/>
          <a:p>
            <a:pPr marL="514350" indent="-514350">
              <a:lnSpc>
                <a:spcPct val="100000"/>
              </a:lnSpc>
              <a:buFont typeface="+mj-lt"/>
              <a:buAutoNum type="arabicPeriod"/>
            </a:pPr>
            <a:r>
              <a:rPr lang="en-US" dirty="0" smtClean="0"/>
              <a:t>Find corresponding points in the stereo images</a:t>
            </a:r>
          </a:p>
          <a:p>
            <a:pPr marL="514350" indent="-514350">
              <a:lnSpc>
                <a:spcPct val="100000"/>
              </a:lnSpc>
              <a:buFont typeface="+mj-lt"/>
              <a:buAutoNum type="arabicPeriod"/>
            </a:pPr>
            <a:endParaRPr lang="en-US" dirty="0" smtClean="0"/>
          </a:p>
          <a:p>
            <a:pPr marL="514350" indent="-514350">
              <a:lnSpc>
                <a:spcPct val="100000"/>
              </a:lnSpc>
              <a:buFont typeface="+mj-lt"/>
              <a:buAutoNum type="arabicPeriod"/>
            </a:pPr>
            <a:r>
              <a:rPr lang="en-US" dirty="0"/>
              <a:t>Using information about the cameras and the distance between the corresponding points, perform some trigonometry to get the </a:t>
            </a:r>
            <a:r>
              <a:rPr lang="en-US" dirty="0" smtClean="0"/>
              <a:t>distance of that point from the camera</a:t>
            </a:r>
            <a:endParaRPr lang="en-US" dirty="0"/>
          </a:p>
        </p:txBody>
      </p:sp>
    </p:spTree>
    <p:extLst>
      <p:ext uri="{BB962C8B-B14F-4D97-AF65-F5344CB8AC3E}">
        <p14:creationId xmlns:p14="http://schemas.microsoft.com/office/powerpoint/2010/main" val="3215229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Algorithm for Stereoscopic Depth Mapping</a:t>
            </a:r>
            <a:br>
              <a:rPr lang="en-US" dirty="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961207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Ways of </a:t>
            </a:r>
            <a:r>
              <a:rPr lang="en-US" dirty="0" smtClean="0"/>
              <a:t>Matching Points</a:t>
            </a:r>
            <a:endParaRPr lang="en-US" dirty="0"/>
          </a:p>
        </p:txBody>
      </p:sp>
      <p:sp>
        <p:nvSpPr>
          <p:cNvPr id="3" name="Content Placeholder 2"/>
          <p:cNvSpPr>
            <a:spLocks noGrp="1"/>
          </p:cNvSpPr>
          <p:nvPr>
            <p:ph idx="1"/>
          </p:nvPr>
        </p:nvSpPr>
        <p:spPr>
          <a:xfrm>
            <a:off x="457200" y="1741311"/>
            <a:ext cx="8229600" cy="4525963"/>
          </a:xfrm>
        </p:spPr>
        <p:txBody>
          <a:bodyPr>
            <a:normAutofit fontScale="85000" lnSpcReduction="10000"/>
          </a:bodyPr>
          <a:lstStyle/>
          <a:p>
            <a:pPr>
              <a:lnSpc>
                <a:spcPct val="130000"/>
              </a:lnSpc>
            </a:pPr>
            <a:r>
              <a:rPr lang="en-US" dirty="0" smtClean="0"/>
              <a:t>If we knew the camera’s intrinsic parameters (such as the focal length, principal point, scale, and skew), we could find the epipolar line for a given point</a:t>
            </a:r>
          </a:p>
          <a:p>
            <a:pPr lvl="1">
              <a:lnSpc>
                <a:spcPct val="130000"/>
              </a:lnSpc>
            </a:pPr>
            <a:r>
              <a:rPr lang="en-US" dirty="0" smtClean="0"/>
              <a:t>The corresponding point in the other image would lie on the epipolar line in the other image</a:t>
            </a:r>
          </a:p>
          <a:p>
            <a:pPr>
              <a:lnSpc>
                <a:spcPct val="130000"/>
              </a:lnSpc>
            </a:pPr>
            <a:r>
              <a:rPr lang="en-US" dirty="0" smtClean="0"/>
              <a:t>However, calibrating a camera to get the parameters is messy, so we use a different image recognition-based approach</a:t>
            </a:r>
            <a:endParaRPr lang="en-US" dirty="0"/>
          </a:p>
        </p:txBody>
      </p:sp>
    </p:spTree>
    <p:extLst>
      <p:ext uri="{BB962C8B-B14F-4D97-AF65-F5344CB8AC3E}">
        <p14:creationId xmlns:p14="http://schemas.microsoft.com/office/powerpoint/2010/main" val="41265471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a:t>
            </a:r>
            <a:r>
              <a:rPr lang="en-US" dirty="0" smtClean="0"/>
              <a:t>Failed Approach </a:t>
            </a:r>
            <a:r>
              <a:rPr lang="en-US" dirty="0" smtClean="0"/>
              <a:t>to </a:t>
            </a:r>
            <a:r>
              <a:rPr lang="en-US" dirty="0" smtClean="0"/>
              <a:t>Finding Interesting </a:t>
            </a:r>
            <a:r>
              <a:rPr lang="en-US" dirty="0" smtClean="0"/>
              <a:t>Points</a:t>
            </a:r>
            <a:endParaRPr lang="en-US" dirty="0"/>
          </a:p>
        </p:txBody>
      </p:sp>
      <p:sp>
        <p:nvSpPr>
          <p:cNvPr id="3" name="Content Placeholder 2"/>
          <p:cNvSpPr>
            <a:spLocks noGrp="1"/>
          </p:cNvSpPr>
          <p:nvPr>
            <p:ph idx="1"/>
          </p:nvPr>
        </p:nvSpPr>
        <p:spPr>
          <a:xfrm>
            <a:off x="457200" y="1777482"/>
            <a:ext cx="8229600" cy="4525963"/>
          </a:xfrm>
        </p:spPr>
        <p:txBody>
          <a:bodyPr>
            <a:normAutofit/>
          </a:bodyPr>
          <a:lstStyle/>
          <a:p>
            <a:pPr>
              <a:lnSpc>
                <a:spcPct val="120000"/>
              </a:lnSpc>
            </a:pPr>
            <a:r>
              <a:rPr lang="en-US" dirty="0" smtClean="0"/>
              <a:t>Directed Variance</a:t>
            </a:r>
          </a:p>
          <a:p>
            <a:pPr lvl="1">
              <a:lnSpc>
                <a:spcPct val="120000"/>
              </a:lnSpc>
            </a:pPr>
            <a:r>
              <a:rPr lang="en-US" dirty="0" smtClean="0"/>
              <a:t>Found point clusters rather than points</a:t>
            </a:r>
          </a:p>
          <a:p>
            <a:pPr lvl="1">
              <a:lnSpc>
                <a:spcPct val="120000"/>
              </a:lnSpc>
            </a:pPr>
            <a:r>
              <a:rPr lang="en-US" dirty="0" smtClean="0"/>
              <a:t>Often identified single pixels of noise in the image, because of their technically high variance</a:t>
            </a:r>
          </a:p>
        </p:txBody>
      </p:sp>
    </p:spTree>
    <p:extLst>
      <p:ext uri="{BB962C8B-B14F-4D97-AF65-F5344CB8AC3E}">
        <p14:creationId xmlns:p14="http://schemas.microsoft.com/office/powerpoint/2010/main" val="2584543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ossla\Documents\Courses\CSSE463\Term Project\CSSE463TermProject\ResultImages\raw-points-match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388" y="1694400"/>
            <a:ext cx="4357298" cy="36310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mossla\Documents\Courses\CSSE463\Term Project\CSSE463TermProject\ResultImages\points-matched.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750" b="89375" l="21875" r="77778"/>
                    </a14:imgEffect>
                  </a14:imgLayer>
                </a14:imgProps>
              </a:ext>
              <a:ext uri="{28A0092B-C50C-407E-A947-70E740481C1C}">
                <a14:useLocalDpi xmlns:a14="http://schemas.microsoft.com/office/drawing/2010/main" val="0"/>
              </a:ext>
            </a:extLst>
          </a:blip>
          <a:srcRect/>
          <a:stretch>
            <a:fillRect/>
          </a:stretch>
        </p:blipFill>
        <p:spPr bwMode="auto">
          <a:xfrm>
            <a:off x="-1607100" y="1443595"/>
            <a:ext cx="7922276" cy="440126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457200" y="457200"/>
            <a:ext cx="8229600" cy="1143000"/>
          </a:xfrm>
        </p:spPr>
        <p:txBody>
          <a:bodyPr>
            <a:normAutofit/>
          </a:bodyPr>
          <a:lstStyle/>
          <a:p>
            <a:r>
              <a:rPr lang="en-US" dirty="0" smtClean="0"/>
              <a:t>Demo of Failed Approach</a:t>
            </a:r>
            <a:endParaRPr lang="en-US" dirty="0"/>
          </a:p>
        </p:txBody>
      </p:sp>
    </p:spTree>
    <p:extLst>
      <p:ext uri="{BB962C8B-B14F-4D97-AF65-F5344CB8AC3E}">
        <p14:creationId xmlns:p14="http://schemas.microsoft.com/office/powerpoint/2010/main" val="33183954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Our Working Approach to </a:t>
            </a:r>
            <a:r>
              <a:rPr lang="en-US" dirty="0"/>
              <a:t>Finding Interesting Points</a:t>
            </a:r>
            <a:endParaRPr lang="en-US" dirty="0"/>
          </a:p>
        </p:txBody>
      </p:sp>
      <p:sp>
        <p:nvSpPr>
          <p:cNvPr id="3" name="Content Placeholder 2"/>
          <p:cNvSpPr>
            <a:spLocks noGrp="1"/>
          </p:cNvSpPr>
          <p:nvPr>
            <p:ph idx="1"/>
          </p:nvPr>
        </p:nvSpPr>
        <p:spPr>
          <a:xfrm>
            <a:off x="457200" y="1917441"/>
            <a:ext cx="8229600" cy="4525963"/>
          </a:xfrm>
        </p:spPr>
        <p:txBody>
          <a:bodyPr>
            <a:normAutofit fontScale="92500" lnSpcReduction="10000"/>
          </a:bodyPr>
          <a:lstStyle/>
          <a:p>
            <a:pPr>
              <a:lnSpc>
                <a:spcPct val="120000"/>
              </a:lnSpc>
            </a:pPr>
            <a:r>
              <a:rPr lang="en-US" dirty="0"/>
              <a:t>To find interesting points to correspond, we use the Harris/</a:t>
            </a:r>
            <a:r>
              <a:rPr lang="en-US" dirty="0" err="1"/>
              <a:t>Stephans</a:t>
            </a:r>
            <a:r>
              <a:rPr lang="en-US" dirty="0"/>
              <a:t> corner detection algorithm (available in MATLAB)</a:t>
            </a:r>
          </a:p>
          <a:p>
            <a:pPr lvl="1">
              <a:lnSpc>
                <a:spcPct val="120000"/>
              </a:lnSpc>
            </a:pPr>
            <a:r>
              <a:rPr lang="en-US" dirty="0"/>
              <a:t>Why corners? Because they’re “different” enough that the features should be easy to compare</a:t>
            </a:r>
            <a:r>
              <a:rPr lang="en-US" dirty="0" smtClean="0"/>
              <a:t>!</a:t>
            </a:r>
            <a:endParaRPr lang="en-US" dirty="0" smtClean="0"/>
          </a:p>
          <a:p>
            <a:pPr>
              <a:lnSpc>
                <a:spcPct val="110000"/>
              </a:lnSpc>
            </a:pPr>
            <a:r>
              <a:rPr lang="en-US" dirty="0" smtClean="0"/>
              <a:t>The </a:t>
            </a:r>
            <a:r>
              <a:rPr lang="en-US" dirty="0" smtClean="0"/>
              <a:t>main idea of the Harris/Stephan Corner Detection Algorithm is to find areas with well-defined spikes in output from the X and Y partial derivatives. </a:t>
            </a:r>
            <a:endParaRPr lang="en-US" dirty="0"/>
          </a:p>
        </p:txBody>
      </p:sp>
    </p:spTree>
    <p:extLst>
      <p:ext uri="{BB962C8B-B14F-4D97-AF65-F5344CB8AC3E}">
        <p14:creationId xmlns:p14="http://schemas.microsoft.com/office/powerpoint/2010/main" val="33062129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t="9" b="-13"/>
          <a:stretch/>
        </p:blipFill>
        <p:spPr>
          <a:xfrm>
            <a:off x="951089" y="301978"/>
            <a:ext cx="7194535" cy="5956418"/>
          </a:xfrm>
        </p:spPr>
      </p:pic>
      <p:sp>
        <p:nvSpPr>
          <p:cNvPr id="2" name="TextBox 1"/>
          <p:cNvSpPr txBox="1"/>
          <p:nvPr/>
        </p:nvSpPr>
        <p:spPr>
          <a:xfrm>
            <a:off x="1520890" y="6363478"/>
            <a:ext cx="6120881" cy="369332"/>
          </a:xfrm>
          <a:prstGeom prst="rect">
            <a:avLst/>
          </a:prstGeom>
          <a:noFill/>
        </p:spPr>
        <p:txBody>
          <a:bodyPr wrap="square" rtlCol="0">
            <a:spAutoFit/>
          </a:bodyPr>
          <a:lstStyle/>
          <a:p>
            <a:r>
              <a:rPr lang="en-US" dirty="0" smtClean="0"/>
              <a:t>Robert Collins, Penn State University</a:t>
            </a:r>
            <a:endParaRPr lang="en-US" dirty="0"/>
          </a:p>
        </p:txBody>
      </p:sp>
    </p:spTree>
    <p:extLst>
      <p:ext uri="{BB962C8B-B14F-4D97-AF65-F5344CB8AC3E}">
        <p14:creationId xmlns:p14="http://schemas.microsoft.com/office/powerpoint/2010/main" val="16818648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Approaches to Matching Points</a:t>
            </a:r>
            <a:endParaRPr lang="en-US" dirty="0"/>
          </a:p>
        </p:txBody>
      </p:sp>
      <p:sp>
        <p:nvSpPr>
          <p:cNvPr id="3" name="Content Placeholder 2"/>
          <p:cNvSpPr>
            <a:spLocks noGrp="1"/>
          </p:cNvSpPr>
          <p:nvPr>
            <p:ph idx="1"/>
          </p:nvPr>
        </p:nvSpPr>
        <p:spPr/>
        <p:txBody>
          <a:bodyPr>
            <a:normAutofit fontScale="70000" lnSpcReduction="20000"/>
          </a:bodyPr>
          <a:lstStyle/>
          <a:p>
            <a:pPr>
              <a:lnSpc>
                <a:spcPct val="120000"/>
              </a:lnSpc>
            </a:pPr>
            <a:r>
              <a:rPr lang="en-US" dirty="0"/>
              <a:t>We then compare features of the </a:t>
            </a:r>
            <a:r>
              <a:rPr lang="en-US" dirty="0" smtClean="0"/>
              <a:t>interesting points in </a:t>
            </a:r>
            <a:r>
              <a:rPr lang="en-US" dirty="0"/>
              <a:t>one image to those in the other image to find a </a:t>
            </a:r>
            <a:r>
              <a:rPr lang="en-US" dirty="0" smtClean="0"/>
              <a:t>match</a:t>
            </a:r>
            <a:endParaRPr lang="en-US" dirty="0" smtClean="0"/>
          </a:p>
          <a:p>
            <a:pPr>
              <a:lnSpc>
                <a:spcPct val="120000"/>
              </a:lnSpc>
            </a:pPr>
            <a:r>
              <a:rPr lang="en-US" dirty="0" smtClean="0"/>
              <a:t>Currently</a:t>
            </a:r>
            <a:r>
              <a:rPr lang="en-US" dirty="0" smtClean="0"/>
              <a:t>, we’re just using </a:t>
            </a:r>
            <a:r>
              <a:rPr lang="en-US" dirty="0" smtClean="0"/>
              <a:t>template matching using a window surrounding the interesting point and comparing RGB </a:t>
            </a:r>
            <a:r>
              <a:rPr lang="en-US" dirty="0" smtClean="0"/>
              <a:t>color </a:t>
            </a:r>
            <a:r>
              <a:rPr lang="en-US" dirty="0" smtClean="0"/>
              <a:t>distance to corners found in the corresponding image</a:t>
            </a:r>
          </a:p>
          <a:p>
            <a:pPr lvl="1">
              <a:lnSpc>
                <a:spcPct val="120000"/>
              </a:lnSpc>
            </a:pPr>
            <a:r>
              <a:rPr lang="en-US" dirty="0" smtClean="0"/>
              <a:t>Works reasonably well</a:t>
            </a:r>
          </a:p>
          <a:p>
            <a:pPr lvl="1">
              <a:lnSpc>
                <a:spcPct val="120000"/>
              </a:lnSpc>
            </a:pPr>
            <a:r>
              <a:rPr lang="en-US" dirty="0" smtClean="0"/>
              <a:t>Can’t guarantee that the same corners will be found in both images</a:t>
            </a:r>
            <a:endParaRPr lang="en-US" dirty="0" smtClean="0"/>
          </a:p>
          <a:p>
            <a:pPr>
              <a:lnSpc>
                <a:spcPct val="120000"/>
              </a:lnSpc>
            </a:pPr>
            <a:r>
              <a:rPr lang="en-US" dirty="0" smtClean="0"/>
              <a:t>Tried template-matching a window from a starting point in a spiral</a:t>
            </a:r>
          </a:p>
          <a:p>
            <a:pPr lvl="1">
              <a:lnSpc>
                <a:spcPct val="120000"/>
              </a:lnSpc>
            </a:pPr>
            <a:r>
              <a:rPr lang="en-US" dirty="0" smtClean="0"/>
              <a:t>Bad performance</a:t>
            </a:r>
            <a:endParaRPr lang="en-US" dirty="0" smtClean="0"/>
          </a:p>
          <a:p>
            <a:pPr>
              <a:lnSpc>
                <a:spcPct val="120000"/>
              </a:lnSpc>
            </a:pPr>
            <a:r>
              <a:rPr lang="en-US" dirty="0" smtClean="0"/>
              <a:t>Eventually want </a:t>
            </a:r>
            <a:r>
              <a:rPr lang="en-US" dirty="0" smtClean="0"/>
              <a:t>to incorporate edges and other features into our feature comparison</a:t>
            </a:r>
            <a:endParaRPr lang="en-US" dirty="0"/>
          </a:p>
        </p:txBody>
      </p:sp>
    </p:spTree>
    <p:extLst>
      <p:ext uri="{BB962C8B-B14F-4D97-AF65-F5344CB8AC3E}">
        <p14:creationId xmlns:p14="http://schemas.microsoft.com/office/powerpoint/2010/main" val="4158774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7621" b="8813"/>
          <a:stretch/>
        </p:blipFill>
        <p:spPr>
          <a:xfrm>
            <a:off x="1303867" y="1600200"/>
            <a:ext cx="6541912" cy="5148727"/>
          </a:xfrm>
        </p:spPr>
      </p:pic>
    </p:spTree>
    <p:extLst>
      <p:ext uri="{BB962C8B-B14F-4D97-AF65-F5344CB8AC3E}">
        <p14:creationId xmlns:p14="http://schemas.microsoft.com/office/powerpoint/2010/main" val="7732243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4944" b="89663" l="11864" r="88136"/>
                    </a14:imgEffect>
                  </a14:imgLayer>
                </a14:imgProps>
              </a:ext>
              <a:ext uri="{28A0092B-C50C-407E-A947-70E740481C1C}">
                <a14:useLocalDpi xmlns:a14="http://schemas.microsoft.com/office/drawing/2010/main" val="0"/>
              </a:ext>
            </a:extLst>
          </a:blip>
          <a:stretch>
            <a:fillRect/>
          </a:stretch>
        </p:blipFill>
        <p:spPr>
          <a:xfrm>
            <a:off x="3962399" y="1533977"/>
            <a:ext cx="5742669" cy="4331335"/>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ackgroundRemoval t="4944" b="89888" l="11695" r="88136"/>
                    </a14:imgEffect>
                  </a14:imgLayer>
                </a14:imgProps>
              </a:ext>
              <a:ext uri="{28A0092B-C50C-407E-A947-70E740481C1C}">
                <a14:useLocalDpi xmlns:a14="http://schemas.microsoft.com/office/drawing/2010/main" val="0"/>
              </a:ext>
            </a:extLst>
          </a:blip>
          <a:stretch>
            <a:fillRect/>
          </a:stretch>
        </p:blipFill>
        <p:spPr>
          <a:xfrm>
            <a:off x="-575132" y="1533977"/>
            <a:ext cx="5731008" cy="4322540"/>
          </a:xfrm>
          <a:prstGeom prst="rect">
            <a:avLst/>
          </a:prstGeom>
        </p:spPr>
      </p:pic>
      <p:sp>
        <p:nvSpPr>
          <p:cNvPr id="8" name="TextBox 7"/>
          <p:cNvSpPr txBox="1"/>
          <p:nvPr/>
        </p:nvSpPr>
        <p:spPr>
          <a:xfrm>
            <a:off x="2556588" y="5791200"/>
            <a:ext cx="5290457" cy="646331"/>
          </a:xfrm>
          <a:prstGeom prst="rect">
            <a:avLst/>
          </a:prstGeom>
          <a:noFill/>
        </p:spPr>
        <p:txBody>
          <a:bodyPr wrap="square" rtlCol="0">
            <a:spAutoFit/>
          </a:bodyPr>
          <a:lstStyle/>
          <a:p>
            <a:r>
              <a:rPr lang="en-US" dirty="0" smtClean="0"/>
              <a:t>Directed Variance interesting points (left), corresponding points using template matching (right)</a:t>
            </a:r>
            <a:endParaRPr lang="en-US" dirty="0"/>
          </a:p>
        </p:txBody>
      </p:sp>
      <p:sp>
        <p:nvSpPr>
          <p:cNvPr id="9" name="Title 1"/>
          <p:cNvSpPr>
            <a:spLocks noGrp="1"/>
          </p:cNvSpPr>
          <p:nvPr>
            <p:ph type="title"/>
          </p:nvPr>
        </p:nvSpPr>
        <p:spPr>
          <a:xfrm>
            <a:off x="223935" y="316329"/>
            <a:ext cx="8640147" cy="1143000"/>
          </a:xfrm>
        </p:spPr>
        <p:txBody>
          <a:bodyPr>
            <a:normAutofit fontScale="90000"/>
          </a:bodyPr>
          <a:lstStyle/>
          <a:p>
            <a:r>
              <a:rPr lang="en-US" dirty="0" smtClean="0"/>
              <a:t>Demo of Failed Point Matching Approach</a:t>
            </a:r>
            <a:endParaRPr lang="en-US" dirty="0"/>
          </a:p>
        </p:txBody>
      </p:sp>
    </p:spTree>
    <p:extLst>
      <p:ext uri="{BB962C8B-B14F-4D97-AF65-F5344CB8AC3E}">
        <p14:creationId xmlns:p14="http://schemas.microsoft.com/office/powerpoint/2010/main" val="2746512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ossla\Documents\Courses\CSSE463\Term Project\CSSE463TermProject\ResultImages\our-mapped-featu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120" y="1626763"/>
            <a:ext cx="5692775" cy="471646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457200" y="91861"/>
            <a:ext cx="8229600" cy="1143000"/>
          </a:xfrm>
        </p:spPr>
        <p:txBody>
          <a:bodyPr>
            <a:normAutofit fontScale="90000"/>
          </a:bodyPr>
          <a:lstStyle/>
          <a:p>
            <a:r>
              <a:rPr lang="en-US" dirty="0" smtClean="0"/>
              <a:t>Demo of Matched Points using Corresponding Corners</a:t>
            </a:r>
            <a:endParaRPr lang="en-US" dirty="0"/>
          </a:p>
        </p:txBody>
      </p:sp>
    </p:spTree>
    <p:extLst>
      <p:ext uri="{BB962C8B-B14F-4D97-AF65-F5344CB8AC3E}">
        <p14:creationId xmlns:p14="http://schemas.microsoft.com/office/powerpoint/2010/main" val="2369439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Mapping</a:t>
            </a:r>
            <a:endParaRPr lang="en-US" dirty="0"/>
          </a:p>
        </p:txBody>
      </p:sp>
      <p:sp>
        <p:nvSpPr>
          <p:cNvPr id="3" name="Content Placeholder 2"/>
          <p:cNvSpPr>
            <a:spLocks noGrp="1"/>
          </p:cNvSpPr>
          <p:nvPr>
            <p:ph idx="1"/>
          </p:nvPr>
        </p:nvSpPr>
        <p:spPr/>
        <p:txBody>
          <a:bodyPr/>
          <a:lstStyle/>
          <a:p>
            <a:pPr>
              <a:lnSpc>
                <a:spcPct val="100000"/>
              </a:lnSpc>
            </a:pPr>
            <a:r>
              <a:rPr lang="en-US" dirty="0" smtClean="0"/>
              <a:t>Only can determine relative distances</a:t>
            </a:r>
          </a:p>
          <a:p>
            <a:pPr>
              <a:lnSpc>
                <a:spcPct val="100000"/>
              </a:lnSpc>
            </a:pPr>
            <a:r>
              <a:rPr lang="en-US" dirty="0" smtClean="0"/>
              <a:t>If we had more information (field of view angle), we would be able to find actual distance from the cameras</a:t>
            </a:r>
          </a:p>
        </p:txBody>
      </p:sp>
    </p:spTree>
    <p:extLst>
      <p:ext uri="{BB962C8B-B14F-4D97-AF65-F5344CB8AC3E}">
        <p14:creationId xmlns:p14="http://schemas.microsoft.com/office/powerpoint/2010/main" val="2983642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ossla\Documents\Courses\CSSE463\Term Project\CSSE463TermProject\ResultImages\our-mapped-featu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4" y="2162351"/>
            <a:ext cx="4436571" cy="367569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mossla\Documents\Courses\CSSE463\Term Project\CSSE463TermProject\ResultImages\our-depth-m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3387" y="2162351"/>
            <a:ext cx="4505966" cy="375329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457200"/>
            <a:ext cx="8229600" cy="1143000"/>
          </a:xfrm>
        </p:spPr>
        <p:txBody>
          <a:bodyPr>
            <a:normAutofit fontScale="90000"/>
          </a:bodyPr>
          <a:lstStyle/>
          <a:p>
            <a:r>
              <a:rPr lang="en-US" dirty="0" smtClean="0"/>
              <a:t>Demo of Depth Mapping using Corresponding Corners</a:t>
            </a:r>
            <a:endParaRPr lang="en-US" dirty="0"/>
          </a:p>
        </p:txBody>
      </p:sp>
    </p:spTree>
    <p:extLst>
      <p:ext uri="{BB962C8B-B14F-4D97-AF65-F5344CB8AC3E}">
        <p14:creationId xmlns:p14="http://schemas.microsoft.com/office/powerpoint/2010/main" val="19355034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ossla\Documents\Courses\CSSE463\Term Project\CSSE463TermProject\ResultImages\simple-depth-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359" y="2144790"/>
            <a:ext cx="4515833" cy="376151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mossla\Documents\Courses\CSSE463\Term Project\CSSE463TermProject\ResultImages\simple-matched-feat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6" y="2178086"/>
            <a:ext cx="4435885" cy="369492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457200"/>
            <a:ext cx="8229600" cy="1143000"/>
          </a:xfrm>
        </p:spPr>
        <p:txBody>
          <a:bodyPr>
            <a:normAutofit fontScale="90000"/>
          </a:bodyPr>
          <a:lstStyle/>
          <a:p>
            <a:r>
              <a:rPr lang="en-US" dirty="0" smtClean="0"/>
              <a:t>Demo of Depth mapping using MATLAB’s point matcher</a:t>
            </a:r>
            <a:endParaRPr lang="en-US" dirty="0"/>
          </a:p>
        </p:txBody>
      </p:sp>
    </p:spTree>
    <p:extLst>
      <p:ext uri="{BB962C8B-B14F-4D97-AF65-F5344CB8AC3E}">
        <p14:creationId xmlns:p14="http://schemas.microsoft.com/office/powerpoint/2010/main" val="3877683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a:lnSpc>
                <a:spcPct val="100000"/>
              </a:lnSpc>
            </a:pPr>
            <a:r>
              <a:rPr lang="en-US" dirty="0" smtClean="0"/>
              <a:t>Corresponding points is </a:t>
            </a:r>
            <a:r>
              <a:rPr lang="en-US" b="1" dirty="0" smtClean="0"/>
              <a:t>HARD</a:t>
            </a:r>
            <a:r>
              <a:rPr lang="en-US" dirty="0" smtClean="0"/>
              <a:t> – and we’re only trying to solve a specific subset!</a:t>
            </a:r>
          </a:p>
          <a:p>
            <a:pPr>
              <a:lnSpc>
                <a:spcPct val="100000"/>
              </a:lnSpc>
            </a:pPr>
            <a:endParaRPr lang="en-US" b="1" dirty="0" smtClean="0"/>
          </a:p>
          <a:p>
            <a:pPr>
              <a:lnSpc>
                <a:spcPct val="100000"/>
              </a:lnSpc>
            </a:pPr>
            <a:r>
              <a:rPr lang="en-US" dirty="0" smtClean="0"/>
              <a:t>Corresponding a lot of points is even harder – especially in areas without a lot of texture or variation</a:t>
            </a:r>
          </a:p>
          <a:p>
            <a:pPr>
              <a:lnSpc>
                <a:spcPct val="100000"/>
              </a:lnSpc>
            </a:pPr>
            <a:endParaRPr lang="en-US" dirty="0" smtClean="0"/>
          </a:p>
          <a:p>
            <a:pPr>
              <a:lnSpc>
                <a:spcPct val="100000"/>
              </a:lnSpc>
            </a:pPr>
            <a:r>
              <a:rPr lang="en-US" dirty="0" smtClean="0"/>
              <a:t>MATLAB can be treacherous to optimize</a:t>
            </a:r>
            <a:endParaRPr lang="en-US" dirty="0"/>
          </a:p>
        </p:txBody>
      </p:sp>
    </p:spTree>
    <p:extLst>
      <p:ext uri="{BB962C8B-B14F-4D97-AF65-F5344CB8AC3E}">
        <p14:creationId xmlns:p14="http://schemas.microsoft.com/office/powerpoint/2010/main" val="6825874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8576402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a:lnSpc>
                <a:spcPct val="100000"/>
              </a:lnSpc>
            </a:pPr>
            <a:r>
              <a:rPr lang="en-US" dirty="0" smtClean="0"/>
              <a:t>Corresponding points is </a:t>
            </a:r>
            <a:r>
              <a:rPr lang="en-US" b="1" dirty="0" smtClean="0"/>
              <a:t>HARD</a:t>
            </a:r>
            <a:r>
              <a:rPr lang="en-US" dirty="0" smtClean="0"/>
              <a:t> – and we’re only trying to solve a specific subset!</a:t>
            </a:r>
          </a:p>
          <a:p>
            <a:pPr>
              <a:lnSpc>
                <a:spcPct val="100000"/>
              </a:lnSpc>
            </a:pPr>
            <a:endParaRPr lang="en-US" b="1" dirty="0" smtClean="0"/>
          </a:p>
          <a:p>
            <a:pPr>
              <a:lnSpc>
                <a:spcPct val="100000"/>
              </a:lnSpc>
            </a:pPr>
            <a:r>
              <a:rPr lang="en-US" dirty="0" smtClean="0"/>
              <a:t>Corresponding a lot of points is even harder – especially in areas without a lot of texture or variation</a:t>
            </a:r>
          </a:p>
          <a:p>
            <a:pPr>
              <a:lnSpc>
                <a:spcPct val="100000"/>
              </a:lnSpc>
            </a:pPr>
            <a:endParaRPr lang="en-US" dirty="0" smtClean="0"/>
          </a:p>
          <a:p>
            <a:pPr>
              <a:lnSpc>
                <a:spcPct val="100000"/>
              </a:lnSpc>
            </a:pPr>
            <a:r>
              <a:rPr lang="en-US" dirty="0" smtClean="0"/>
              <a:t>MATLAB can be treacherous to optimize</a:t>
            </a:r>
            <a:endParaRPr lang="en-US" dirty="0"/>
          </a:p>
        </p:txBody>
      </p:sp>
    </p:spTree>
    <p:extLst>
      <p:ext uri="{BB962C8B-B14F-4D97-AF65-F5344CB8AC3E}">
        <p14:creationId xmlns:p14="http://schemas.microsoft.com/office/powerpoint/2010/main" val="18813162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865437"/>
            <a:ext cx="7772400" cy="1470025"/>
          </a:xfrm>
        </p:spPr>
        <p:txBody>
          <a:bodyPr>
            <a:normAutofit fontScale="90000"/>
          </a:bodyPr>
          <a:lstStyle/>
          <a:p>
            <a:r>
              <a:rPr lang="en-US" dirty="0" smtClean="0"/>
              <a:t>Questions? Comments? Concerns? Interesting Anecdotes?</a:t>
            </a:r>
            <a:endParaRPr lang="en-US" dirty="0"/>
          </a:p>
        </p:txBody>
      </p:sp>
    </p:spTree>
    <p:extLst>
      <p:ext uri="{BB962C8B-B14F-4D97-AF65-F5344CB8AC3E}">
        <p14:creationId xmlns:p14="http://schemas.microsoft.com/office/powerpoint/2010/main" val="850428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2550" b="1761"/>
          <a:stretch/>
        </p:blipFill>
        <p:spPr>
          <a:xfrm>
            <a:off x="1303867" y="1600200"/>
            <a:ext cx="6587590" cy="4755445"/>
          </a:xfrm>
        </p:spPr>
      </p:pic>
    </p:spTree>
    <p:extLst>
      <p:ext uri="{BB962C8B-B14F-4D97-AF65-F5344CB8AC3E}">
        <p14:creationId xmlns:p14="http://schemas.microsoft.com/office/powerpoint/2010/main" val="2644291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958" b="8958"/>
          <a:stretch>
            <a:fillRect/>
          </a:stretch>
        </p:blipFill>
        <p:spPr/>
      </p:pic>
    </p:spTree>
    <p:extLst>
      <p:ext uri="{BB962C8B-B14F-4D97-AF65-F5344CB8AC3E}">
        <p14:creationId xmlns:p14="http://schemas.microsoft.com/office/powerpoint/2010/main" val="641060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753" b="8753"/>
          <a:stretch>
            <a:fillRect/>
          </a:stretch>
        </p:blipFill>
        <p:spPr/>
      </p:pic>
    </p:spTree>
    <p:extLst>
      <p:ext uri="{BB962C8B-B14F-4D97-AF65-F5344CB8AC3E}">
        <p14:creationId xmlns:p14="http://schemas.microsoft.com/office/powerpoint/2010/main" val="3098698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6" name="Picture 5"/>
          <p:cNvPicPr>
            <a:picLocks noChangeAspect="1"/>
          </p:cNvPicPr>
          <p:nvPr/>
        </p:nvPicPr>
        <p:blipFill>
          <a:blip r:embed="rId3"/>
          <a:stretch>
            <a:fillRect/>
          </a:stretch>
        </p:blipFill>
        <p:spPr>
          <a:xfrm>
            <a:off x="1492021" y="1858762"/>
            <a:ext cx="6283202" cy="4714147"/>
          </a:xfrm>
          <a:prstGeom prst="rect">
            <a:avLst/>
          </a:prstGeom>
        </p:spPr>
      </p:pic>
    </p:spTree>
    <p:extLst>
      <p:ext uri="{BB962C8B-B14F-4D97-AF65-F5344CB8AC3E}">
        <p14:creationId xmlns:p14="http://schemas.microsoft.com/office/powerpoint/2010/main" val="409362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these have in common?</a:t>
            </a:r>
            <a:endParaRPr lang="en-US" dirty="0"/>
          </a:p>
        </p:txBody>
      </p:sp>
      <p:pic>
        <p:nvPicPr>
          <p:cNvPr id="4" name="Content Placeholder 3"/>
          <p:cNvPicPr>
            <a:picLocks noGrp="1" noChangeAspect="1"/>
          </p:cNvPicPr>
          <p:nvPr>
            <p:ph idx="1"/>
          </p:nvPr>
        </p:nvPicPr>
        <p:blipFill rotWithShape="1">
          <a:blip r:embed="rId3"/>
          <a:srcRect t="4654" b="-1199"/>
          <a:stretch/>
        </p:blipFill>
        <p:spPr>
          <a:xfrm>
            <a:off x="1459089" y="1600200"/>
            <a:ext cx="6231467" cy="4840285"/>
          </a:xfrm>
        </p:spPr>
      </p:pic>
    </p:spTree>
    <p:extLst>
      <p:ext uri="{BB962C8B-B14F-4D97-AF65-F5344CB8AC3E}">
        <p14:creationId xmlns:p14="http://schemas.microsoft.com/office/powerpoint/2010/main" val="1333254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endParaRPr lang="en-US" dirty="0"/>
          </a:p>
        </p:txBody>
      </p:sp>
      <p:pic>
        <p:nvPicPr>
          <p:cNvPr id="4" name="Content Placeholder 3"/>
          <p:cNvPicPr>
            <a:picLocks noGrp="1" noChangeAspect="1"/>
          </p:cNvPicPr>
          <p:nvPr>
            <p:ph idx="1"/>
          </p:nvPr>
        </p:nvPicPr>
        <p:blipFill>
          <a:blip r:embed="rId3"/>
          <a:srcRect l="352" r="352"/>
          <a:stretch>
            <a:fillRect/>
          </a:stretch>
        </p:blipFill>
        <p:spPr>
          <a:xfrm>
            <a:off x="838200" y="2192867"/>
            <a:ext cx="7473244" cy="4109996"/>
          </a:xfrm>
        </p:spPr>
      </p:pic>
    </p:spTree>
    <p:extLst>
      <p:ext uri="{BB962C8B-B14F-4D97-AF65-F5344CB8AC3E}">
        <p14:creationId xmlns:p14="http://schemas.microsoft.com/office/powerpoint/2010/main" val="975999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br>
              <a:rPr lang="en-US" dirty="0" smtClean="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5363709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406</TotalTime>
  <Words>929</Words>
  <Application>Microsoft Office PowerPoint</Application>
  <PresentationFormat>On-screen Show (4:3)</PresentationFormat>
  <Paragraphs>134</Paragraphs>
  <Slides>28</Slides>
  <Notes>27</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Twilight</vt:lpstr>
      <vt:lpstr>Stereoscopic Depth Mapping</vt:lpstr>
      <vt:lpstr>Where’s Depth Mapping Used?</vt:lpstr>
      <vt:lpstr>Where’s Depth Mapping Used?</vt:lpstr>
      <vt:lpstr>Where’s Depth Mapping Used?</vt:lpstr>
      <vt:lpstr>Where’s Depth Mapping Used?</vt:lpstr>
      <vt:lpstr>Where’s Depth Mapping Used?</vt:lpstr>
      <vt:lpstr>What do these have in common?</vt:lpstr>
      <vt:lpstr>Ways of Implementing Depth Mapping</vt:lpstr>
      <vt:lpstr>Ways of Implementing Depth Mapping </vt:lpstr>
      <vt:lpstr>Ways of Implementing Depth Mapping </vt:lpstr>
      <vt:lpstr>Wait, I thought this was Image Recognition! </vt:lpstr>
      <vt:lpstr>Basic Algorithm for Stereoscopic Depth Mapping </vt:lpstr>
      <vt:lpstr>Basic Algorithm for Stereoscopic Depth Mapping </vt:lpstr>
      <vt:lpstr>Other Ways of Matching Points</vt:lpstr>
      <vt:lpstr>A Failed Approach to Finding Interesting Points</vt:lpstr>
      <vt:lpstr>Demo of Failed Approach</vt:lpstr>
      <vt:lpstr>Our Working Approach to Finding Interesting Points</vt:lpstr>
      <vt:lpstr>PowerPoint Presentation</vt:lpstr>
      <vt:lpstr>Approaches to Matching Points</vt:lpstr>
      <vt:lpstr>Demo of Failed Point Matching Approach</vt:lpstr>
      <vt:lpstr>Demo of Matched Points using Corresponding Corners</vt:lpstr>
      <vt:lpstr>Depth Mapping</vt:lpstr>
      <vt:lpstr>Demo of Depth Mapping using Corresponding Corners</vt:lpstr>
      <vt:lpstr>Demo of Depth mapping using MATLAB’s point matcher</vt:lpstr>
      <vt:lpstr>Lessons Learned</vt:lpstr>
      <vt:lpstr>Lessons Learned</vt:lpstr>
      <vt:lpstr>Lessons Learned</vt:lpstr>
      <vt:lpstr>Questions? Comments? Concerns? Interesting Anecdotes?</vt:lpstr>
    </vt:vector>
  </TitlesOfParts>
  <Company>Rose-Hulman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Stereoscopic Depth Mapping</dc:title>
  <dc:creator>Nicholas Kamper</dc:creator>
  <cp:lastModifiedBy>Laura A Moss</cp:lastModifiedBy>
  <cp:revision>48</cp:revision>
  <dcterms:created xsi:type="dcterms:W3CDTF">2013-02-11T20:53:06Z</dcterms:created>
  <dcterms:modified xsi:type="dcterms:W3CDTF">2013-02-12T03:43:12Z</dcterms:modified>
</cp:coreProperties>
</file>